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4" r:id="rId16"/>
    <p:sldId id="1293" r:id="rId17"/>
    <p:sldId id="1295" r:id="rId18"/>
    <p:sldId id="1296" r:id="rId19"/>
    <p:sldId id="1306" r:id="rId20"/>
    <p:sldId id="1307" r:id="rId21"/>
    <p:sldId id="1297" r:id="rId22"/>
    <p:sldId id="1288" r:id="rId23"/>
    <p:sldId id="1249" r:id="rId24"/>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9" d="100"/>
          <a:sy n="99" d="100"/>
        </p:scale>
        <p:origin x="1181"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Prithiviraj</a:t>
            </a:r>
            <a:r>
              <a:rPr lang="en-US" sz="1100" b="0" i="0" u="none" strike="noStrike" cap="none" dirty="0">
                <a:solidFill>
                  <a:schemeClr val="tx1"/>
                </a:solidFill>
                <a:latin typeface="Arial"/>
                <a:ea typeface="Arial"/>
                <a:cs typeface="Arial"/>
                <a:sym typeface="Arial"/>
              </a:rPr>
              <a:t> A</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au311121104045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Loyola</a:t>
            </a:r>
            <a:r>
              <a:rPr lang="en-US" sz="1100" dirty="0">
                <a:solidFill>
                  <a:schemeClr val="tx1"/>
                </a:solidFill>
              </a:rPr>
              <a:t>-ICAM College of Engineering and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7168D2B-B930-5122-4C6E-4B915102F848}"/>
              </a:ext>
            </a:extLst>
          </p:cNvPr>
          <p:cNvSpPr txBox="1"/>
          <p:nvPr/>
        </p:nvSpPr>
        <p:spPr>
          <a:xfrm>
            <a:off x="138652" y="1061634"/>
            <a:ext cx="8889111" cy="3323987"/>
          </a:xfrm>
          <a:prstGeom prst="rect">
            <a:avLst/>
          </a:prstGeom>
          <a:noFill/>
        </p:spPr>
        <p:txBody>
          <a:bodyPr wrap="square" rtlCol="0">
            <a:spAutoFit/>
          </a:bodyPr>
          <a:lstStyle/>
          <a:p>
            <a:r>
              <a:rPr lang="en-US" dirty="0"/>
              <a:t>Modeling:</a:t>
            </a:r>
          </a:p>
          <a:p>
            <a:r>
              <a:rPr lang="en-US" dirty="0"/>
              <a:t>Data Model: Utilize Django's ORM to define models for songs, albums, artists, playlists, and user interactions (e.g., likes, shares).</a:t>
            </a:r>
          </a:p>
          <a:p>
            <a:r>
              <a:rPr lang="en-US" dirty="0"/>
              <a:t>Machine Learning Model: Use TensorFlow or scikit-learn to develop a recommendation engine based on user listening history and preferences.</a:t>
            </a:r>
          </a:p>
          <a:p>
            <a:endParaRPr lang="en-US" dirty="0"/>
          </a:p>
          <a:p>
            <a:r>
              <a:rPr lang="en-US" dirty="0"/>
              <a:t>Results:</a:t>
            </a:r>
          </a:p>
          <a:p>
            <a:r>
              <a:rPr lang="en-US" dirty="0"/>
              <a:t>Dynamic Music Library: Users will have access to a diverse and continuously updated music library, ensuring a wide selection of songs, albums, and artists.</a:t>
            </a:r>
          </a:p>
          <a:p>
            <a:r>
              <a:rPr lang="en-US" dirty="0"/>
              <a:t>Personalized Playlists: The recommendation engine will enhance user experience by suggesting songs and artists based on their listening habits, leading to more personalized playlists.</a:t>
            </a:r>
          </a:p>
          <a:p>
            <a:r>
              <a:rPr lang="en-US" dirty="0"/>
              <a:t>Engaging User Interface: The modern and responsive design will provide a visually appealing and intuitive user interface, enhancing user engagement and satisfaction.</a:t>
            </a:r>
          </a:p>
          <a:p>
            <a:r>
              <a:rPr lang="en-US" dirty="0"/>
              <a:t>Social Integration: Users will be able to connect with friends, share favorite tracks, and discover new music together, fostering a sense of community within the application.</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idx="4294967295"/>
          </p:nvPr>
        </p:nvSpPr>
        <p:spPr>
          <a:xfrm>
            <a:off x="0" y="612775"/>
            <a:ext cx="8832850" cy="452438"/>
          </a:xfrm>
          <a:prstGeom prst="rect">
            <a:avLst/>
          </a:prstGeom>
        </p:spPr>
        <p:txBody>
          <a:bodyPr/>
          <a:lstStyle/>
          <a:p>
            <a:pPr algn="ctr"/>
            <a:r>
              <a:rPr lang="en-US"/>
              <a:t>Homepage</a:t>
            </a:r>
          </a:p>
        </p:txBody>
      </p:sp>
      <p:pic>
        <p:nvPicPr>
          <p:cNvPr id="5" name="Picture 4">
            <a:extLst>
              <a:ext uri="{FF2B5EF4-FFF2-40B4-BE49-F238E27FC236}">
                <a16:creationId xmlns:a16="http://schemas.microsoft.com/office/drawing/2014/main" id="{6689ABC9-DDB3-9AFD-BE1E-AD984B5CB8C0}"/>
              </a:ext>
            </a:extLst>
          </p:cNvPr>
          <p:cNvPicPr>
            <a:picLocks noChangeAspect="1"/>
          </p:cNvPicPr>
          <p:nvPr/>
        </p:nvPicPr>
        <p:blipFill>
          <a:blip r:embed="rId2"/>
          <a:stretch>
            <a:fillRect/>
          </a:stretch>
        </p:blipFill>
        <p:spPr>
          <a:xfrm>
            <a:off x="890010" y="1006121"/>
            <a:ext cx="7363980" cy="3946358"/>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All Songs</a:t>
            </a:r>
          </a:p>
        </p:txBody>
      </p:sp>
      <p:pic>
        <p:nvPicPr>
          <p:cNvPr id="4" name="Picture 3">
            <a:extLst>
              <a:ext uri="{FF2B5EF4-FFF2-40B4-BE49-F238E27FC236}">
                <a16:creationId xmlns:a16="http://schemas.microsoft.com/office/drawing/2014/main" id="{FABC2B1E-C91E-0D4A-401C-CA16D33C54EC}"/>
              </a:ext>
            </a:extLst>
          </p:cNvPr>
          <p:cNvPicPr>
            <a:picLocks noChangeAspect="1"/>
          </p:cNvPicPr>
          <p:nvPr/>
        </p:nvPicPr>
        <p:blipFill>
          <a:blip r:embed="rId2"/>
          <a:stretch>
            <a:fillRect/>
          </a:stretch>
        </p:blipFill>
        <p:spPr>
          <a:xfrm>
            <a:off x="1162373" y="1093402"/>
            <a:ext cx="7113722" cy="3812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Song</a:t>
            </a:r>
          </a:p>
        </p:txBody>
      </p:sp>
      <p:pic>
        <p:nvPicPr>
          <p:cNvPr id="4" name="Picture 3">
            <a:extLst>
              <a:ext uri="{FF2B5EF4-FFF2-40B4-BE49-F238E27FC236}">
                <a16:creationId xmlns:a16="http://schemas.microsoft.com/office/drawing/2014/main" id="{4459DB11-81E5-A8FA-83B7-F6A6B85CAC35}"/>
              </a:ext>
            </a:extLst>
          </p:cNvPr>
          <p:cNvPicPr>
            <a:picLocks noChangeAspect="1"/>
          </p:cNvPicPr>
          <p:nvPr/>
        </p:nvPicPr>
        <p:blipFill>
          <a:blip r:embed="rId2"/>
          <a:stretch>
            <a:fillRect/>
          </a:stretch>
        </p:blipFill>
        <p:spPr>
          <a:xfrm>
            <a:off x="1080782" y="1171750"/>
            <a:ext cx="6981986" cy="374164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Upload Music</a:t>
            </a:r>
          </a:p>
        </p:txBody>
      </p:sp>
      <p:pic>
        <p:nvPicPr>
          <p:cNvPr id="4" name="Picture 3">
            <a:extLst>
              <a:ext uri="{FF2B5EF4-FFF2-40B4-BE49-F238E27FC236}">
                <a16:creationId xmlns:a16="http://schemas.microsoft.com/office/drawing/2014/main" id="{2FBD53CE-E831-6FD6-7D5D-E5FB5573722C}"/>
              </a:ext>
            </a:extLst>
          </p:cNvPr>
          <p:cNvPicPr>
            <a:picLocks noChangeAspect="1"/>
          </p:cNvPicPr>
          <p:nvPr/>
        </p:nvPicPr>
        <p:blipFill>
          <a:blip r:embed="rId2"/>
          <a:stretch>
            <a:fillRect/>
          </a:stretch>
        </p:blipFill>
        <p:spPr>
          <a:xfrm>
            <a:off x="1092405" y="1176459"/>
            <a:ext cx="6958739" cy="372918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Your Playlist</a:t>
            </a:r>
          </a:p>
        </p:txBody>
      </p:sp>
      <p:pic>
        <p:nvPicPr>
          <p:cNvPr id="4" name="Picture 3">
            <a:extLst>
              <a:ext uri="{FF2B5EF4-FFF2-40B4-BE49-F238E27FC236}">
                <a16:creationId xmlns:a16="http://schemas.microsoft.com/office/drawing/2014/main" id="{BD67DADD-F3B3-9962-AF71-BA2E17FECCBA}"/>
              </a:ext>
            </a:extLst>
          </p:cNvPr>
          <p:cNvPicPr>
            <a:picLocks noChangeAspect="1"/>
          </p:cNvPicPr>
          <p:nvPr/>
        </p:nvPicPr>
        <p:blipFill>
          <a:blip r:embed="rId2"/>
          <a:stretch>
            <a:fillRect/>
          </a:stretch>
        </p:blipFill>
        <p:spPr>
          <a:xfrm>
            <a:off x="1200893" y="1153251"/>
            <a:ext cx="6741763" cy="36129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Signup</a:t>
            </a:r>
          </a:p>
        </p:txBody>
      </p:sp>
      <p:pic>
        <p:nvPicPr>
          <p:cNvPr id="5" name="Picture 4">
            <a:extLst>
              <a:ext uri="{FF2B5EF4-FFF2-40B4-BE49-F238E27FC236}">
                <a16:creationId xmlns:a16="http://schemas.microsoft.com/office/drawing/2014/main" id="{04B86940-B843-D833-2568-FC4F13AAFE64}"/>
              </a:ext>
            </a:extLst>
          </p:cNvPr>
          <p:cNvPicPr>
            <a:picLocks noChangeAspect="1"/>
          </p:cNvPicPr>
          <p:nvPr/>
        </p:nvPicPr>
        <p:blipFill>
          <a:blip r:embed="rId2"/>
          <a:stretch>
            <a:fillRect/>
          </a:stretch>
        </p:blipFill>
        <p:spPr>
          <a:xfrm>
            <a:off x="1262887" y="1157703"/>
            <a:ext cx="6617776" cy="3546467"/>
          </a:xfrm>
          <a:prstGeom prst="rect">
            <a:avLst/>
          </a:prstGeom>
        </p:spPr>
      </p:pic>
    </p:spTree>
    <p:extLst>
      <p:ext uri="{BB962C8B-B14F-4D97-AF65-F5344CB8AC3E}">
        <p14:creationId xmlns:p14="http://schemas.microsoft.com/office/powerpoint/2010/main" val="3884898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Login</a:t>
            </a:r>
          </a:p>
        </p:txBody>
      </p:sp>
      <p:pic>
        <p:nvPicPr>
          <p:cNvPr id="7" name="Picture 6">
            <a:extLst>
              <a:ext uri="{FF2B5EF4-FFF2-40B4-BE49-F238E27FC236}">
                <a16:creationId xmlns:a16="http://schemas.microsoft.com/office/drawing/2014/main" id="{4515573F-C52B-9B23-5929-DC888B19ECEE}"/>
              </a:ext>
            </a:extLst>
          </p:cNvPr>
          <p:cNvPicPr>
            <a:picLocks noChangeAspect="1"/>
          </p:cNvPicPr>
          <p:nvPr/>
        </p:nvPicPr>
        <p:blipFill>
          <a:blip r:embed="rId2"/>
          <a:stretch>
            <a:fillRect/>
          </a:stretch>
        </p:blipFill>
        <p:spPr>
          <a:xfrm>
            <a:off x="1245829" y="1193229"/>
            <a:ext cx="6651892" cy="3564750"/>
          </a:xfrm>
          <a:prstGeom prst="rect">
            <a:avLst/>
          </a:prstGeom>
        </p:spPr>
      </p:pic>
    </p:spTree>
    <p:extLst>
      <p:ext uri="{BB962C8B-B14F-4D97-AF65-F5344CB8AC3E}">
        <p14:creationId xmlns:p14="http://schemas.microsoft.com/office/powerpoint/2010/main" val="3968357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a:extLst>
              <a:ext uri="{FF2B5EF4-FFF2-40B4-BE49-F238E27FC236}">
                <a16:creationId xmlns:a16="http://schemas.microsoft.com/office/drawing/2014/main" id="{E76F954D-BB6E-0A72-53D8-3B8A32820666}"/>
              </a:ext>
            </a:extLst>
          </p:cNvPr>
          <p:cNvSpPr txBox="1"/>
          <p:nvPr/>
        </p:nvSpPr>
        <p:spPr>
          <a:xfrm>
            <a:off x="215053" y="1100380"/>
            <a:ext cx="8713894" cy="3108543"/>
          </a:xfrm>
          <a:prstGeom prst="rect">
            <a:avLst/>
          </a:prstGeom>
          <a:noFill/>
        </p:spPr>
        <p:txBody>
          <a:bodyPr wrap="square" rtlCol="0">
            <a:spAutoFit/>
          </a:bodyPr>
          <a:lstStyle/>
          <a:p>
            <a:pPr marL="285750" indent="-285750">
              <a:buFont typeface="Arial" panose="020B0604020202020204" pitchFamily="34" charset="0"/>
              <a:buChar char="•"/>
            </a:pPr>
            <a:r>
              <a:rPr lang="en-US" dirty="0"/>
              <a:t>Advanced Recommendation System: Implement more advanced machine learning algorithms to improve the accuracy of music recommendations based on user preferences, listening history, and behavior.</a:t>
            </a:r>
          </a:p>
          <a:p>
            <a:pPr marL="285750" indent="-285750">
              <a:buFont typeface="Arial" panose="020B0604020202020204" pitchFamily="34" charset="0"/>
              <a:buChar char="•"/>
            </a:pPr>
            <a:r>
              <a:rPr lang="en-US" dirty="0"/>
              <a:t>Social Features: Expand social integration by allowing users to follow each other, create public playlists, and see what their friends are listening to in real-time.</a:t>
            </a:r>
          </a:p>
          <a:p>
            <a:pPr marL="285750" indent="-285750">
              <a:buFont typeface="Arial" panose="020B0604020202020204" pitchFamily="34" charset="0"/>
              <a:buChar char="•"/>
            </a:pPr>
            <a:r>
              <a:rPr lang="en-US" dirty="0"/>
              <a:t>Lyrics Integration: Add a feature to display lyrics for songs, enhancing the overall music listening experience.</a:t>
            </a:r>
          </a:p>
          <a:p>
            <a:pPr marL="285750" indent="-285750">
              <a:buFont typeface="Arial" panose="020B0604020202020204" pitchFamily="34" charset="0"/>
              <a:buChar char="•"/>
            </a:pPr>
            <a:r>
              <a:rPr lang="en-US" dirty="0"/>
              <a:t>Artist and Album Insights: Provide users with more information about artists and albums, such as biographies, discographies, and related content.</a:t>
            </a:r>
          </a:p>
          <a:p>
            <a:pPr marL="285750" indent="-285750">
              <a:buFont typeface="Arial" panose="020B0604020202020204" pitchFamily="34" charset="0"/>
              <a:buChar char="•"/>
            </a:pPr>
            <a:r>
              <a:rPr lang="en-US" dirty="0"/>
              <a:t>Podcast and Audiobook Support: Extend the platform to include podcasts and audiobooks, offering users a wider range of audio content.</a:t>
            </a:r>
          </a:p>
          <a:p>
            <a:pPr marL="285750" indent="-285750">
              <a:buFont typeface="Arial" panose="020B0604020202020204" pitchFamily="34" charset="0"/>
              <a:buChar char="•"/>
            </a:pPr>
            <a:r>
              <a:rPr lang="en-US" dirty="0"/>
              <a:t>Music Discovery Tools: Develop tools for users to discover new music based on genres, moods, or themes, helping them explore a broader range of music.</a:t>
            </a:r>
          </a:p>
          <a:p>
            <a:pPr marL="285750" indent="-285750">
              <a:buFont typeface="Arial" panose="020B0604020202020204" pitchFamily="34" charset="0"/>
              <a:buChar char="•"/>
            </a:pPr>
            <a:r>
              <a:rPr lang="en-US" dirty="0"/>
              <a:t>Integration with Smart Devices: Allow users to access </a:t>
            </a:r>
            <a:r>
              <a:rPr lang="en-US" dirty="0" err="1"/>
              <a:t>MeloTune</a:t>
            </a:r>
            <a:r>
              <a:rPr lang="en-US" dirty="0"/>
              <a:t> on smart speakers, TVs, and other connected devices for a seamless music listening experience across different platforms.</a:t>
            </a:r>
          </a:p>
        </p:txBody>
      </p:sp>
    </p:spTree>
    <p:extLst>
      <p:ext uri="{BB962C8B-B14F-4D97-AF65-F5344CB8AC3E}">
        <p14:creationId xmlns:p14="http://schemas.microsoft.com/office/powerpoint/2010/main" val="132312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AA7262F0-02EE-1A90-D040-F4C0DA7B7415}"/>
              </a:ext>
            </a:extLst>
          </p:cNvPr>
          <p:cNvSpPr txBox="1"/>
          <p:nvPr/>
        </p:nvSpPr>
        <p:spPr>
          <a:xfrm>
            <a:off x="232475" y="1123627"/>
            <a:ext cx="8601559" cy="2893100"/>
          </a:xfrm>
          <a:prstGeom prst="rect">
            <a:avLst/>
          </a:prstGeom>
          <a:noFill/>
        </p:spPr>
        <p:txBody>
          <a:bodyPr wrap="square" rtlCol="0">
            <a:spAutoFit/>
          </a:bodyPr>
          <a:lstStyle/>
          <a:p>
            <a:r>
              <a:rPr lang="en-US" dirty="0"/>
              <a:t>In conclusion, </a:t>
            </a:r>
            <a:r>
              <a:rPr lang="en-US" dirty="0" err="1"/>
              <a:t>Harmonix</a:t>
            </a:r>
            <a:r>
              <a:rPr lang="en-US" dirty="0"/>
              <a:t> is poised to revolutionize the music streaming experience with its sophisticated features and user-centric design. By offering a dynamic music library, personalized playlists, an engaging user interface, and social integration, </a:t>
            </a:r>
            <a:r>
              <a:rPr lang="en-US" dirty="0" err="1"/>
              <a:t>Harmonix</a:t>
            </a:r>
            <a:r>
              <a:rPr lang="en-US" dirty="0"/>
              <a:t> caters to the diverse needs of music enthusiasts.</a:t>
            </a:r>
          </a:p>
          <a:p>
            <a:endParaRPr lang="en-US" dirty="0"/>
          </a:p>
          <a:p>
            <a:r>
              <a:rPr lang="en-US" dirty="0"/>
              <a:t>The application's technical stack, including HTML, Bootstrap, Django Framework, Django REST framework, and </a:t>
            </a:r>
            <a:r>
              <a:rPr lang="en-US" dirty="0" err="1"/>
              <a:t>sqlite</a:t>
            </a:r>
            <a:r>
              <a:rPr lang="en-US" dirty="0"/>
              <a:t>, ensures a robust and scalable platform. </a:t>
            </a:r>
            <a:r>
              <a:rPr lang="en-US" dirty="0" err="1"/>
              <a:t>Harmonix's</a:t>
            </a:r>
            <a:r>
              <a:rPr lang="en-US" dirty="0"/>
              <a:t> target audience, comprising music enthusiasts seeking a personalized music streaming experience, is well served by its innovative features and user-friendly interface.</a:t>
            </a:r>
          </a:p>
          <a:p>
            <a:endParaRPr lang="en-US" dirty="0"/>
          </a:p>
          <a:p>
            <a:r>
              <a:rPr lang="en-US" dirty="0"/>
              <a:t>With potential future enhancements such as advanced recommendation systems, social features, and integration with smart devices, </a:t>
            </a:r>
            <a:r>
              <a:rPr lang="en-US" dirty="0" err="1"/>
              <a:t>Harmonix</a:t>
            </a:r>
            <a:r>
              <a:rPr lang="en-US" dirty="0"/>
              <a:t> is positioned to remain at the forefront of the music streaming industry. Overall, </a:t>
            </a:r>
            <a:r>
              <a:rPr lang="en-US" dirty="0" err="1"/>
              <a:t>Harmonix</a:t>
            </a:r>
            <a:r>
              <a:rPr lang="en-US" dirty="0"/>
              <a:t> is not just a music streaming platform but a destination for music lovers to discover, share, and enjoy music in a whole new way.</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3283"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TextBox 1">
            <a:extLst>
              <a:ext uri="{FF2B5EF4-FFF2-40B4-BE49-F238E27FC236}">
                <a16:creationId xmlns:a16="http://schemas.microsoft.com/office/drawing/2014/main" id="{22DA6981-F71B-AB80-59B8-E3F4EBDE0D1B}"/>
              </a:ext>
            </a:extLst>
          </p:cNvPr>
          <p:cNvSpPr txBox="1"/>
          <p:nvPr/>
        </p:nvSpPr>
        <p:spPr>
          <a:xfrm>
            <a:off x="418454" y="1332854"/>
            <a:ext cx="7942882" cy="1600438"/>
          </a:xfrm>
          <a:prstGeom prst="rect">
            <a:avLst/>
          </a:prstGeom>
          <a:noFill/>
        </p:spPr>
        <p:txBody>
          <a:bodyPr wrap="square" rtlCol="0">
            <a:spAutoFit/>
          </a:bodyPr>
          <a:lstStyle/>
          <a:p>
            <a:r>
              <a:rPr lang="en-US" dirty="0"/>
              <a:t>The music web application is a platform built using the Django Framework, designed to provide users with a seamless music streaming experience. Users can browse a vast library of songs, albums, and artists, create playlists, and discover new music based on their preferences. The application offers a user-friendly interface, responsive design, and efficient search functionality, making it easy for users to find and enjoy their favorite music. With features such as personalized recommendations and social sharing, the music web application aims to enhance the way users discover and engage with music online</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FEED01D7-5ACB-000D-6C84-140F5BFA2D2C}"/>
              </a:ext>
            </a:extLst>
          </p:cNvPr>
          <p:cNvSpPr txBox="1"/>
          <p:nvPr/>
        </p:nvSpPr>
        <p:spPr>
          <a:xfrm>
            <a:off x="302217" y="1263112"/>
            <a:ext cx="8276095" cy="1169551"/>
          </a:xfrm>
          <a:prstGeom prst="rect">
            <a:avLst/>
          </a:prstGeom>
          <a:noFill/>
        </p:spPr>
        <p:txBody>
          <a:bodyPr wrap="square" rtlCol="0">
            <a:spAutoFit/>
          </a:bodyPr>
          <a:lstStyle/>
          <a:p>
            <a:r>
              <a:rPr lang="en-US" dirty="0"/>
              <a:t>In a crowded digital music landscape, users struggle to find personalized music streaming platforms with user-friendly interfaces. This project aims to develop a Django-based music web application that offers a seamless experience, including a vast music library, personalized playlists, and smart recommendations. By filling this gap, the application seeks to enhance how users discover and enjoy music online.</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8857EB6-C2CD-9B57-CE1A-DE98D516658E}"/>
              </a:ext>
            </a:extLst>
          </p:cNvPr>
          <p:cNvSpPr txBox="1"/>
          <p:nvPr/>
        </p:nvSpPr>
        <p:spPr>
          <a:xfrm>
            <a:off x="263471" y="1123627"/>
            <a:ext cx="8485322" cy="3323987"/>
          </a:xfrm>
          <a:prstGeom prst="rect">
            <a:avLst/>
          </a:prstGeom>
          <a:noFill/>
        </p:spPr>
        <p:txBody>
          <a:bodyPr wrap="square" rtlCol="0">
            <a:spAutoFit/>
          </a:bodyPr>
          <a:lstStyle/>
          <a:p>
            <a:r>
              <a:rPr lang="en-US" dirty="0"/>
              <a:t>Title: </a:t>
            </a:r>
            <a:r>
              <a:rPr lang="en-US" dirty="0" err="1"/>
              <a:t>Harmonix</a:t>
            </a:r>
            <a:endParaRPr lang="en-US" dirty="0"/>
          </a:p>
          <a:p>
            <a:endParaRPr lang="en-US" dirty="0"/>
          </a:p>
          <a:p>
            <a:r>
              <a:rPr lang="en-US" dirty="0"/>
              <a:t>Objective: Develop a Django-based music web application to provide users with a seamless music streaming experience, including personalized playlists and smart music recommendations.</a:t>
            </a:r>
          </a:p>
          <a:p>
            <a:endParaRPr lang="en-US" dirty="0"/>
          </a:p>
          <a:p>
            <a:r>
              <a:rPr lang="en-US" dirty="0"/>
              <a:t>Key Features:</a:t>
            </a:r>
          </a:p>
          <a:p>
            <a:r>
              <a:rPr lang="en-US" dirty="0"/>
              <a:t>Vast music library: Provide access to a wide range of songs, albums, and artists.</a:t>
            </a:r>
          </a:p>
          <a:p>
            <a:r>
              <a:rPr lang="en-US" dirty="0"/>
              <a:t>Personalized playlists: Allow users to create and manage playlists based on their preferences.</a:t>
            </a:r>
          </a:p>
          <a:p>
            <a:r>
              <a:rPr lang="en-US" dirty="0"/>
              <a:t>User-friendly interface: Design an intuitive and responsive interface for easy navigation.</a:t>
            </a:r>
          </a:p>
          <a:p>
            <a:r>
              <a:rPr lang="en-US" dirty="0"/>
              <a:t>Social sharing: Enable users to share their favorite music with friends on social media platforms.</a:t>
            </a:r>
          </a:p>
          <a:p>
            <a:r>
              <a:rPr lang="en-US" dirty="0"/>
              <a:t>Target Audience: Music enthusiasts looking for a personalized and user-friendly music streaming platform.</a:t>
            </a:r>
          </a:p>
          <a:p>
            <a:endParaRPr lang="en-US" dirty="0"/>
          </a:p>
          <a:p>
            <a:r>
              <a:rPr lang="en-US" dirty="0"/>
              <a:t>Outcome: The project aims to revolutionize how users discover and enjoy music online by offering a seamless and personalized music streaming experience.</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284041"/>
          </a:xfrm>
          <a:prstGeom prst="rect">
            <a:avLst/>
          </a:prstGeom>
          <a:noFill/>
        </p:spPr>
        <p:txBody>
          <a:bodyPr wrap="square">
            <a:spAutoFit/>
          </a:bodyPr>
          <a:lstStyle/>
          <a:p>
            <a:pPr algn="l">
              <a:lnSpc>
                <a:spcPct val="150000"/>
              </a:lnSpc>
            </a:pPr>
            <a:r>
              <a:rPr lang="en-US" b="0" i="0" dirty="0" err="1">
                <a:solidFill>
                  <a:srgbClr val="374151"/>
                </a:solidFill>
                <a:effectLst/>
                <a:latin typeface="+mn-lt"/>
                <a:cs typeface="Times New Roman" panose="02020603050405020304" pitchFamily="18" charset="0"/>
              </a:rPr>
              <a:t>Title:Harmonix</a:t>
            </a:r>
            <a:endParaRPr lang="en-US" b="0" i="0" dirty="0">
              <a:solidFill>
                <a:srgbClr val="374151"/>
              </a:solidFill>
              <a:effectLst/>
              <a:latin typeface="+mn-lt"/>
              <a:cs typeface="Times New Roman" panose="02020603050405020304" pitchFamily="18" charset="0"/>
            </a:endParaRPr>
          </a:p>
          <a:p>
            <a:pPr algn="l">
              <a:lnSpc>
                <a:spcPct val="150000"/>
              </a:lnSpc>
            </a:pPr>
            <a:endParaRPr lang="en-US" b="0" i="0" dirty="0">
              <a:solidFill>
                <a:srgbClr val="374151"/>
              </a:solidFill>
              <a:effectLst/>
              <a:latin typeface="+mn-lt"/>
              <a:cs typeface="Times New Roman" panose="02020603050405020304" pitchFamily="18" charset="0"/>
            </a:endParaRPr>
          </a:p>
          <a:p>
            <a:pPr algn="l">
              <a:lnSpc>
                <a:spcPct val="150000"/>
              </a:lnSpc>
            </a:pPr>
            <a:r>
              <a:rPr lang="en-US" b="0" i="0" dirty="0">
                <a:solidFill>
                  <a:srgbClr val="374151"/>
                </a:solidFill>
                <a:effectLst/>
                <a:latin typeface="+mn-lt"/>
                <a:cs typeface="Times New Roman" panose="02020603050405020304" pitchFamily="18" charset="0"/>
              </a:rPr>
              <a:t>Description: </a:t>
            </a:r>
            <a:r>
              <a:rPr lang="en-US" b="0" i="0" dirty="0" err="1">
                <a:solidFill>
                  <a:srgbClr val="374151"/>
                </a:solidFill>
                <a:effectLst/>
                <a:latin typeface="+mn-lt"/>
                <a:cs typeface="Times New Roman" panose="02020603050405020304" pitchFamily="18" charset="0"/>
              </a:rPr>
              <a:t>Harmonix</a:t>
            </a:r>
            <a:r>
              <a:rPr lang="en-US" b="0" i="0" dirty="0">
                <a:solidFill>
                  <a:srgbClr val="374151"/>
                </a:solidFill>
                <a:effectLst/>
                <a:latin typeface="+mn-lt"/>
                <a:cs typeface="Times New Roman" panose="02020603050405020304" pitchFamily="18" charset="0"/>
              </a:rPr>
              <a:t> is a cutting-edge music web application built using the Django Framework, offering a next-level music streaming experience. The application boasts a vast library of songs, albums, and artists, enhanced by features such as personalized playlists, smart music recommendations, and a visually stunning user interface.</a:t>
            </a:r>
          </a:p>
          <a:p>
            <a:pPr algn="l">
              <a:lnSpc>
                <a:spcPct val="150000"/>
              </a:lnSpc>
            </a:pPr>
            <a:endParaRPr lang="en-US" b="0" i="0" dirty="0">
              <a:solidFill>
                <a:srgbClr val="374151"/>
              </a:solidFill>
              <a:effectLst/>
              <a:latin typeface="+mn-lt"/>
              <a:cs typeface="Times New Roman" panose="02020603050405020304" pitchFamily="18" charset="0"/>
            </a:endParaRPr>
          </a:p>
          <a:p>
            <a:pPr algn="l">
              <a:lnSpc>
                <a:spcPct val="150000"/>
              </a:lnSpc>
            </a:pPr>
            <a:r>
              <a:rPr lang="en-US" b="0" i="0" dirty="0">
                <a:solidFill>
                  <a:srgbClr val="374151"/>
                </a:solidFill>
                <a:effectLst/>
                <a:latin typeface="+mn-lt"/>
                <a:cs typeface="Times New Roman" panose="02020603050405020304" pitchFamily="18" charset="0"/>
              </a:rPr>
              <a:t>Key Features:</a:t>
            </a:r>
          </a:p>
          <a:p>
            <a:pPr algn="l">
              <a:lnSpc>
                <a:spcPct val="150000"/>
              </a:lnSpc>
            </a:pPr>
            <a:r>
              <a:rPr lang="en-US" b="0" i="0" dirty="0">
                <a:solidFill>
                  <a:srgbClr val="374151"/>
                </a:solidFill>
                <a:effectLst/>
                <a:latin typeface="+mn-lt"/>
                <a:cs typeface="Times New Roman" panose="02020603050405020304" pitchFamily="18" charset="0"/>
              </a:rPr>
              <a:t>Dynamic Music Library: </a:t>
            </a:r>
            <a:r>
              <a:rPr lang="en-US" b="0" i="0" dirty="0" err="1">
                <a:solidFill>
                  <a:srgbClr val="374151"/>
                </a:solidFill>
                <a:effectLst/>
                <a:latin typeface="+mn-lt"/>
                <a:cs typeface="Times New Roman" panose="02020603050405020304" pitchFamily="18" charset="0"/>
              </a:rPr>
              <a:t>Harmonix’s</a:t>
            </a:r>
            <a:r>
              <a:rPr lang="en-US" b="0" i="0" dirty="0">
                <a:solidFill>
                  <a:srgbClr val="374151"/>
                </a:solidFill>
                <a:effectLst/>
                <a:latin typeface="+mn-lt"/>
                <a:cs typeface="Times New Roman" panose="02020603050405020304" pitchFamily="18" charset="0"/>
              </a:rPr>
              <a:t> music library is continuously updated with the latest songs, albums, and artists from around the world.</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EE921F2C-6558-979A-1E0B-8E7AF2F04A5B}"/>
              </a:ext>
            </a:extLst>
          </p:cNvPr>
          <p:cNvSpPr txBox="1"/>
          <p:nvPr/>
        </p:nvSpPr>
        <p:spPr>
          <a:xfrm>
            <a:off x="371959" y="689675"/>
            <a:ext cx="8477573" cy="2893100"/>
          </a:xfrm>
          <a:prstGeom prst="rect">
            <a:avLst/>
          </a:prstGeom>
          <a:noFill/>
        </p:spPr>
        <p:txBody>
          <a:bodyPr wrap="square" rtlCol="0">
            <a:spAutoFit/>
          </a:bodyPr>
          <a:lstStyle/>
          <a:p>
            <a:pPr algn="l">
              <a:lnSpc>
                <a:spcPct val="150000"/>
              </a:lnSpc>
            </a:pPr>
            <a:r>
              <a:rPr lang="en-US" b="0" i="0" dirty="0">
                <a:solidFill>
                  <a:srgbClr val="374151"/>
                </a:solidFill>
                <a:effectLst/>
                <a:latin typeface="+mn-lt"/>
                <a:cs typeface="Times New Roman" panose="02020603050405020304" pitchFamily="18" charset="0"/>
              </a:rPr>
              <a:t>Personalized Playlists: Users can create, customize, and share playlists based on their unique preferences and moods.</a:t>
            </a:r>
          </a:p>
          <a:p>
            <a:pPr algn="l">
              <a:lnSpc>
                <a:spcPct val="150000"/>
              </a:lnSpc>
            </a:pPr>
            <a:r>
              <a:rPr lang="en-US" b="0" i="0" dirty="0">
                <a:solidFill>
                  <a:srgbClr val="374151"/>
                </a:solidFill>
                <a:effectLst/>
                <a:latin typeface="+mn-lt"/>
                <a:cs typeface="Times New Roman" panose="02020603050405020304" pitchFamily="18" charset="0"/>
              </a:rPr>
              <a:t>Intelligent Music Discovery: </a:t>
            </a:r>
            <a:r>
              <a:rPr lang="en-US" b="0" i="0" dirty="0" err="1">
                <a:solidFill>
                  <a:srgbClr val="374151"/>
                </a:solidFill>
                <a:effectLst/>
                <a:latin typeface="+mn-lt"/>
                <a:cs typeface="Times New Roman" panose="02020603050405020304" pitchFamily="18" charset="0"/>
              </a:rPr>
              <a:t>Harmonix</a:t>
            </a:r>
            <a:r>
              <a:rPr lang="en-US" b="0" i="0" dirty="0">
                <a:solidFill>
                  <a:srgbClr val="374151"/>
                </a:solidFill>
                <a:effectLst/>
                <a:latin typeface="+mn-lt"/>
                <a:cs typeface="Times New Roman" panose="02020603050405020304" pitchFamily="18" charset="0"/>
              </a:rPr>
              <a:t> utilizes machine learning algorithms to analyze user listening habits and provide tailored music recommendations.</a:t>
            </a:r>
          </a:p>
          <a:p>
            <a:pPr algn="l">
              <a:lnSpc>
                <a:spcPct val="150000"/>
              </a:lnSpc>
            </a:pPr>
            <a:r>
              <a:rPr lang="en-US" b="0" i="0" dirty="0">
                <a:solidFill>
                  <a:srgbClr val="374151"/>
                </a:solidFill>
                <a:effectLst/>
                <a:latin typeface="+mn-lt"/>
                <a:cs typeface="Times New Roman" panose="02020603050405020304" pitchFamily="18" charset="0"/>
              </a:rPr>
              <a:t>Engaging User Interface: The application features a modern and responsive design, with interactive elements that enhance the user experience.</a:t>
            </a:r>
          </a:p>
          <a:p>
            <a:pPr algn="l">
              <a:lnSpc>
                <a:spcPct val="150000"/>
              </a:lnSpc>
            </a:pPr>
            <a:r>
              <a:rPr lang="en-US" b="0" i="0" dirty="0">
                <a:solidFill>
                  <a:srgbClr val="374151"/>
                </a:solidFill>
                <a:effectLst/>
                <a:latin typeface="+mn-lt"/>
                <a:cs typeface="Times New Roman" panose="02020603050405020304" pitchFamily="18" charset="0"/>
              </a:rPr>
              <a:t>Social Integration: Users can connect with friends, share favorite tracks, and discover new music together through social media integration.</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7851E352-1956-05BC-8290-5A53DD68DC3D}"/>
              </a:ext>
            </a:extLst>
          </p:cNvPr>
          <p:cNvSpPr txBox="1"/>
          <p:nvPr/>
        </p:nvSpPr>
        <p:spPr>
          <a:xfrm>
            <a:off x="309966" y="643180"/>
            <a:ext cx="8376834" cy="4185761"/>
          </a:xfrm>
          <a:prstGeom prst="rect">
            <a:avLst/>
          </a:prstGeom>
          <a:noFill/>
        </p:spPr>
        <p:txBody>
          <a:bodyPr wrap="square" rtlCol="0">
            <a:spAutoFit/>
          </a:bodyPr>
          <a:lstStyle/>
          <a:p>
            <a:pPr algn="l">
              <a:lnSpc>
                <a:spcPct val="150000"/>
              </a:lnSpc>
            </a:pPr>
            <a:r>
              <a:rPr lang="en-US" b="0" i="0" dirty="0">
                <a:solidFill>
                  <a:srgbClr val="374151"/>
                </a:solidFill>
                <a:effectLst/>
                <a:latin typeface="+mn-lt"/>
                <a:cs typeface="Times New Roman" panose="02020603050405020304" pitchFamily="18" charset="0"/>
              </a:rPr>
              <a:t>Technical Stack:</a:t>
            </a:r>
          </a:p>
          <a:p>
            <a:pPr algn="l">
              <a:lnSpc>
                <a:spcPct val="150000"/>
              </a:lnSpc>
            </a:pPr>
            <a:r>
              <a:rPr lang="en-US" b="0" i="0" dirty="0">
                <a:solidFill>
                  <a:srgbClr val="374151"/>
                </a:solidFill>
                <a:effectLst/>
                <a:latin typeface="+mn-lt"/>
                <a:cs typeface="Times New Roman" panose="02020603050405020304" pitchFamily="18" charset="0"/>
              </a:rPr>
              <a:t>Frontend: HTML, CSS, JavaScript, React.js</a:t>
            </a:r>
          </a:p>
          <a:p>
            <a:pPr algn="l">
              <a:lnSpc>
                <a:spcPct val="150000"/>
              </a:lnSpc>
            </a:pPr>
            <a:r>
              <a:rPr lang="en-US" b="0" i="0" dirty="0">
                <a:solidFill>
                  <a:srgbClr val="374151"/>
                </a:solidFill>
                <a:effectLst/>
                <a:latin typeface="+mn-lt"/>
                <a:cs typeface="Times New Roman" panose="02020603050405020304" pitchFamily="18" charset="0"/>
              </a:rPr>
              <a:t>Backend: Django Framework, Django REST framework</a:t>
            </a:r>
          </a:p>
          <a:p>
            <a:pPr algn="l">
              <a:lnSpc>
                <a:spcPct val="150000"/>
              </a:lnSpc>
            </a:pPr>
            <a:r>
              <a:rPr lang="en-US" b="0" i="0" dirty="0">
                <a:solidFill>
                  <a:srgbClr val="374151"/>
                </a:solidFill>
                <a:effectLst/>
                <a:latin typeface="+mn-lt"/>
                <a:cs typeface="Times New Roman" panose="02020603050405020304" pitchFamily="18" charset="0"/>
              </a:rPr>
              <a:t>Database: PostgreSQL</a:t>
            </a:r>
          </a:p>
          <a:p>
            <a:pPr algn="l">
              <a:lnSpc>
                <a:spcPct val="150000"/>
              </a:lnSpc>
            </a:pPr>
            <a:r>
              <a:rPr lang="en-US" b="0" i="0" dirty="0">
                <a:solidFill>
                  <a:srgbClr val="374151"/>
                </a:solidFill>
                <a:effectLst/>
                <a:latin typeface="+mn-lt"/>
                <a:cs typeface="Times New Roman" panose="02020603050405020304" pitchFamily="18" charset="0"/>
              </a:rPr>
              <a:t>Hosting: AWS EC2, S3 for media storage</a:t>
            </a:r>
          </a:p>
          <a:p>
            <a:pPr algn="l">
              <a:lnSpc>
                <a:spcPct val="150000"/>
              </a:lnSpc>
            </a:pPr>
            <a:r>
              <a:rPr lang="en-US" b="0" i="0" dirty="0">
                <a:solidFill>
                  <a:srgbClr val="374151"/>
                </a:solidFill>
                <a:effectLst/>
                <a:latin typeface="+mn-lt"/>
                <a:cs typeface="Times New Roman" panose="02020603050405020304" pitchFamily="18" charset="0"/>
              </a:rPr>
              <a:t>Machine Learning: Python, TensorFlow for recommendation engine</a:t>
            </a:r>
          </a:p>
          <a:p>
            <a:pPr algn="l">
              <a:lnSpc>
                <a:spcPct val="150000"/>
              </a:lnSpc>
            </a:pPr>
            <a:r>
              <a:rPr lang="en-US" b="0" i="0" dirty="0">
                <a:solidFill>
                  <a:srgbClr val="374151"/>
                </a:solidFill>
                <a:effectLst/>
                <a:latin typeface="+mn-lt"/>
                <a:cs typeface="Times New Roman" panose="02020603050405020304" pitchFamily="18" charset="0"/>
              </a:rPr>
              <a:t>Target Audience: </a:t>
            </a:r>
            <a:r>
              <a:rPr lang="en-US" b="0" i="0" dirty="0" err="1">
                <a:solidFill>
                  <a:srgbClr val="374151"/>
                </a:solidFill>
                <a:effectLst/>
                <a:latin typeface="+mn-lt"/>
                <a:cs typeface="Times New Roman" panose="02020603050405020304" pitchFamily="18" charset="0"/>
              </a:rPr>
              <a:t>MeloTune</a:t>
            </a:r>
            <a:r>
              <a:rPr lang="en-US" b="0" i="0" dirty="0">
                <a:solidFill>
                  <a:srgbClr val="374151"/>
                </a:solidFill>
                <a:effectLst/>
                <a:latin typeface="+mn-lt"/>
                <a:cs typeface="Times New Roman" panose="02020603050405020304" pitchFamily="18" charset="0"/>
              </a:rPr>
              <a:t> targets music enthusiasts who seek a sophisticated and personalized music streaming platform that goes beyond conventional offerings.</a:t>
            </a:r>
          </a:p>
          <a:p>
            <a:pPr algn="l">
              <a:lnSpc>
                <a:spcPct val="150000"/>
              </a:lnSpc>
            </a:pPr>
            <a:endParaRPr lang="en-US" b="0" i="0" dirty="0">
              <a:solidFill>
                <a:srgbClr val="374151"/>
              </a:solidFill>
              <a:effectLst/>
              <a:latin typeface="+mn-lt"/>
              <a:cs typeface="Times New Roman" panose="02020603050405020304" pitchFamily="18" charset="0"/>
            </a:endParaRPr>
          </a:p>
          <a:p>
            <a:pPr algn="l">
              <a:lnSpc>
                <a:spcPct val="150000"/>
              </a:lnSpc>
            </a:pPr>
            <a:r>
              <a:rPr lang="en-US" b="0" i="0" dirty="0">
                <a:solidFill>
                  <a:srgbClr val="374151"/>
                </a:solidFill>
                <a:effectLst/>
                <a:latin typeface="+mn-lt"/>
                <a:cs typeface="Times New Roman" panose="02020603050405020304" pitchFamily="18" charset="0"/>
              </a:rPr>
              <a:t>Outcome: </a:t>
            </a:r>
            <a:r>
              <a:rPr lang="en-US" b="0" i="0" dirty="0" err="1">
                <a:solidFill>
                  <a:srgbClr val="374151"/>
                </a:solidFill>
                <a:effectLst/>
                <a:latin typeface="+mn-lt"/>
                <a:cs typeface="Times New Roman" panose="02020603050405020304" pitchFamily="18" charset="0"/>
              </a:rPr>
              <a:t>MeloTune</a:t>
            </a:r>
            <a:r>
              <a:rPr lang="en-US" b="0" i="0" dirty="0">
                <a:solidFill>
                  <a:srgbClr val="374151"/>
                </a:solidFill>
                <a:effectLst/>
                <a:latin typeface="+mn-lt"/>
                <a:cs typeface="Times New Roman" panose="02020603050405020304" pitchFamily="18" charset="0"/>
              </a:rPr>
              <a:t> aims to set a new standard in music streaming by combining cutting-edge technology with a user-centric approach, providing a unique and immersive music experience for all users.</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160</TotalTime>
  <Words>1197</Words>
  <Application>Microsoft Office PowerPoint</Application>
  <PresentationFormat>On-screen Show (16:9)</PresentationFormat>
  <Paragraphs>95</Paragraphs>
  <Slides>20</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7"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All Songs</vt:lpstr>
      <vt:lpstr>Song</vt:lpstr>
      <vt:lpstr>Upload Music</vt:lpstr>
      <vt:lpstr>Your Playlist</vt:lpstr>
      <vt:lpstr>Signup</vt:lpstr>
      <vt:lpstr>Login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prithivi raj</cp:lastModifiedBy>
  <cp:revision>10</cp:revision>
  <dcterms:modified xsi:type="dcterms:W3CDTF">2024-04-07T14:07:16Z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